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271" r:id="rId6"/>
    <p:sldId id="258" r:id="rId7"/>
    <p:sldId id="298" r:id="rId8"/>
    <p:sldId id="260" r:id="rId9"/>
    <p:sldId id="264" r:id="rId10"/>
    <p:sldId id="259" r:id="rId11"/>
    <p:sldId id="256" r:id="rId12"/>
    <p:sldId id="266" r:id="rId13"/>
    <p:sldId id="267" r:id="rId14"/>
    <p:sldId id="269" r:id="rId15"/>
    <p:sldId id="270" r:id="rId16"/>
    <p:sldId id="262" r:id="rId17"/>
    <p:sldId id="265" r:id="rId18"/>
    <p:sldId id="257" r:id="rId19"/>
    <p:sldId id="268" r:id="rId20"/>
    <p:sldId id="261" r:id="rId21"/>
    <p:sldId id="272" r:id="rId22"/>
    <p:sldId id="297" r:id="rId23"/>
    <p:sldId id="299" r:id="rId24"/>
    <p:sldId id="293" r:id="rId25"/>
    <p:sldId id="294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:notes"/>
          <p:cNvSpPr txBox="1">
            <a:spLocks noGrp="1"/>
          </p:cNvSpPr>
          <p:nvPr>
            <p:ph type="sldNum" idx="12"/>
          </p:nvPr>
        </p:nvSpPr>
        <p:spPr>
          <a:xfrm>
            <a:off x="8162187" y="4815571"/>
            <a:ext cx="6244219" cy="25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/>
              <a:t>22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64238" y="450850"/>
            <a:ext cx="3949700" cy="222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4" name="Google Shape;474;p37:notes"/>
          <p:cNvSpPr txBox="1">
            <a:spLocks noGrp="1"/>
          </p:cNvSpPr>
          <p:nvPr>
            <p:ph type="body" idx="1"/>
          </p:nvPr>
        </p:nvSpPr>
        <p:spPr>
          <a:xfrm>
            <a:off x="1587741" y="2815757"/>
            <a:ext cx="12708590" cy="266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ctr" anchorCtr="0">
            <a:noAutofit/>
          </a:bodyPr>
          <a:lstStyle/>
          <a:p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FC419-107B-433B-ABEF-164CAD2F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9C813F-A765-4400-B7DB-1C6B959B3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7D9771-CCDC-4605-8715-3A55AB74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E593-2B96-4BE5-BBB1-1D52779BF92F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15863-ED22-48F8-B94F-3E329D5A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3CA1CE-8FB9-4CCE-B1DF-DEC8F58E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6B3F-E179-4596-A79D-3D14A2C8600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066" y="344087"/>
            <a:ext cx="5308600" cy="32275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Encode Sans Semi Condensed"/>
                <a:ea typeface="+mn-ea"/>
                <a:cs typeface="+mn-cs"/>
              </a:rPr>
              <a:t>CHIRURGIA BARIATRICA 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Encode Sans Semi Condensed"/>
                <a:ea typeface="+mn-ea"/>
                <a:cs typeface="+mn-cs"/>
              </a:rPr>
            </a:b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Encode Sans Semi Condensed"/>
                <a:ea typeface="+mn-ea"/>
                <a:cs typeface="+mn-cs"/>
              </a:rPr>
              <a:t>E 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Encode Sans Semi Condensed"/>
                <a:ea typeface="+mn-ea"/>
                <a:cs typeface="+mn-cs"/>
              </a:rPr>
            </a:b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Encode Sans Semi Condensed"/>
                <a:ea typeface="+mn-ea"/>
                <a:cs typeface="+mn-cs"/>
              </a:rPr>
              <a:t>RISCHIO OSTEOPOROTICO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9066" y="5033434"/>
            <a:ext cx="4526280" cy="1279652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cap="none" dirty="0">
                <a:solidFill>
                  <a:srgbClr val="FFC000"/>
                </a:solidFill>
              </a:rPr>
              <a:t>Dr.ssa Edda Cava</a:t>
            </a:r>
          </a:p>
          <a:p>
            <a:r>
              <a:rPr lang="it-IT" sz="2800" b="1" cap="none" dirty="0">
                <a:solidFill>
                  <a:srgbClr val="FFC000"/>
                </a:solidFill>
              </a:rPr>
              <a:t>UOSD Dietologia E Nutrizione, </a:t>
            </a:r>
          </a:p>
          <a:p>
            <a:r>
              <a:rPr lang="it-IT" sz="2800" b="1" cap="none" dirty="0">
                <a:solidFill>
                  <a:srgbClr val="FFC000"/>
                </a:solidFill>
              </a:rPr>
              <a:t>Azienda Ospedaliera S. Camillo Forlanini , Roma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D2C07-2661-494C-B5A9-3BD13181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49" y="1761186"/>
            <a:ext cx="11637818" cy="457084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73% di aumento del rischio di fratture non-vertebrali RYGB </a:t>
            </a:r>
            <a:r>
              <a:rPr lang="it-IT" sz="2400" i="1" dirty="0"/>
              <a:t>vs </a:t>
            </a:r>
            <a:r>
              <a:rPr lang="it-IT" sz="2400" dirty="0"/>
              <a:t>AGB, indipendente dall’età</a:t>
            </a:r>
            <a:endParaRPr lang="en-GB" sz="24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0E2616-056B-4D04-B335-D12CC6A0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2" y="2484578"/>
            <a:ext cx="3407001" cy="422562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AFE3CE-2105-4EE2-BDF7-41338621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576944"/>
            <a:ext cx="8035637" cy="38727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9761335-EDD4-48C8-99CA-1C6D5109E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109" y="79658"/>
            <a:ext cx="8405091" cy="1596858"/>
          </a:xfrm>
          <a:prstGeom prst="rect">
            <a:avLst/>
          </a:prstGeom>
          <a:ln w="34925">
            <a:noFill/>
          </a:ln>
        </p:spPr>
      </p:pic>
      <p:sp>
        <p:nvSpPr>
          <p:cNvPr id="3" name="Cornice 2">
            <a:extLst>
              <a:ext uri="{FF2B5EF4-FFF2-40B4-BE49-F238E27FC236}">
                <a16:creationId xmlns:a16="http://schemas.microsoft.com/office/drawing/2014/main" id="{3394A53E-A106-48E8-9EFC-98B374ECEEE1}"/>
              </a:ext>
            </a:extLst>
          </p:cNvPr>
          <p:cNvSpPr/>
          <p:nvPr/>
        </p:nvSpPr>
        <p:spPr>
          <a:xfrm>
            <a:off x="9716653" y="2974110"/>
            <a:ext cx="979055" cy="314036"/>
          </a:xfrm>
          <a:prstGeom prst="frame">
            <a:avLst>
              <a:gd name="adj1" fmla="val 125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rnice 7">
            <a:extLst>
              <a:ext uri="{FF2B5EF4-FFF2-40B4-BE49-F238E27FC236}">
                <a16:creationId xmlns:a16="http://schemas.microsoft.com/office/drawing/2014/main" id="{70109004-224D-4AAF-B5ED-51FBAE61F07C}"/>
              </a:ext>
            </a:extLst>
          </p:cNvPr>
          <p:cNvSpPr/>
          <p:nvPr/>
        </p:nvSpPr>
        <p:spPr>
          <a:xfrm>
            <a:off x="10811162" y="2974110"/>
            <a:ext cx="992911" cy="314036"/>
          </a:xfrm>
          <a:prstGeom prst="frame">
            <a:avLst>
              <a:gd name="adj1" fmla="val 125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3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7F8F4D5-334C-4A0F-9833-B2642537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97" y="2123016"/>
            <a:ext cx="5518337" cy="44887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2B1B13-A1A1-40C9-9AD8-CE02DEAB1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17" y="0"/>
            <a:ext cx="6752099" cy="2183055"/>
          </a:xfrm>
          <a:prstGeom prst="rect">
            <a:avLst/>
          </a:prstGeom>
        </p:spPr>
      </p:pic>
      <p:sp>
        <p:nvSpPr>
          <p:cNvPr id="4" name="Cornice 3">
            <a:extLst>
              <a:ext uri="{FF2B5EF4-FFF2-40B4-BE49-F238E27FC236}">
                <a16:creationId xmlns:a16="http://schemas.microsoft.com/office/drawing/2014/main" id="{7121F230-D276-411E-AD3C-BB5C502FB2FC}"/>
              </a:ext>
            </a:extLst>
          </p:cNvPr>
          <p:cNvSpPr/>
          <p:nvPr/>
        </p:nvSpPr>
        <p:spPr>
          <a:xfrm>
            <a:off x="987520" y="2634674"/>
            <a:ext cx="1662547" cy="794326"/>
          </a:xfrm>
          <a:prstGeom prst="frame">
            <a:avLst>
              <a:gd name="adj1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SOS Study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4D48BA9-352F-449C-84F3-3CCBDC1E5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7" y="2883911"/>
            <a:ext cx="5484729" cy="2701556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632B411-0054-41E7-B57C-557BD6A4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86" y="25799"/>
            <a:ext cx="5286147" cy="18739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6B6816-1A45-4163-A3C0-E8226DD07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46" y="1542476"/>
            <a:ext cx="6564554" cy="5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B64174-C04B-483F-A193-D4B124496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42"/>
          <a:stretch/>
        </p:blipFill>
        <p:spPr>
          <a:xfrm>
            <a:off x="53382" y="1956217"/>
            <a:ext cx="5918407" cy="476036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41D54B-7456-4C31-966E-D5004CD13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445" y="477775"/>
            <a:ext cx="5566687" cy="1014006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F11316-F0A0-4C52-B916-C139C450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267" y="1956218"/>
            <a:ext cx="5147737" cy="460854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108B2CA-F3E8-4203-AFE6-5E44C864D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560" b="94469"/>
          <a:stretch/>
        </p:blipFill>
        <p:spPr>
          <a:xfrm>
            <a:off x="121116" y="123997"/>
            <a:ext cx="3518665" cy="2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8C96B8-CDE1-4DDE-986E-912E797C3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6" r="16262" b="2718"/>
          <a:stretch/>
        </p:blipFill>
        <p:spPr>
          <a:xfrm>
            <a:off x="6544733" y="67733"/>
            <a:ext cx="5554133" cy="639156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78164A-C1F5-497A-9A46-2E9D647F5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64" y="136393"/>
            <a:ext cx="3546762" cy="391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400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____International Journal of Obesity (2024)_____                        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AE49D1-906D-44BC-8301-54AAF9CBC30C}"/>
              </a:ext>
            </a:extLst>
          </p:cNvPr>
          <p:cNvSpPr txBox="1"/>
          <p:nvPr/>
        </p:nvSpPr>
        <p:spPr>
          <a:xfrm>
            <a:off x="2245017" y="25232"/>
            <a:ext cx="5026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Teen-LABS study cohort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9A97C2-9776-4B44-AB5D-2ECEDE77148E}"/>
              </a:ext>
            </a:extLst>
          </p:cNvPr>
          <p:cNvSpPr txBox="1"/>
          <p:nvPr/>
        </p:nvSpPr>
        <p:spPr>
          <a:xfrm>
            <a:off x="287868" y="4928004"/>
            <a:ext cx="62568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b="1" dirty="0"/>
              <a:t>% BMI </a:t>
            </a:r>
            <a:r>
              <a:rPr lang="en-GB" dirty="0"/>
              <a:t>dal baseline o 1 anno dopo la MBS non era </a:t>
            </a:r>
            <a:r>
              <a:rPr lang="en-GB" dirty="0" err="1"/>
              <a:t>associato</a:t>
            </a:r>
            <a:r>
              <a:rPr lang="en-GB" dirty="0"/>
              <a:t> con le </a:t>
            </a:r>
            <a:r>
              <a:rPr lang="en-GB" dirty="0" err="1"/>
              <a:t>misure</a:t>
            </a:r>
            <a:r>
              <a:rPr lang="en-GB" dirty="0"/>
              <a:t> BMD ad una media di 9.3 anni post-MBS</a:t>
            </a:r>
          </a:p>
          <a:p>
            <a:endParaRPr lang="en-GB" dirty="0"/>
          </a:p>
          <a:p>
            <a:r>
              <a:rPr lang="en-GB" b="1" dirty="0"/>
              <a:t>- BMD Z-scores </a:t>
            </a:r>
            <a:r>
              <a:rPr lang="en-GB" dirty="0"/>
              <a:t>del </a:t>
            </a:r>
            <a:r>
              <a:rPr lang="en-GB" dirty="0" err="1"/>
              <a:t>Collo</a:t>
            </a:r>
            <a:r>
              <a:rPr lang="en-GB" dirty="0"/>
              <a:t> del </a:t>
            </a:r>
            <a:r>
              <a:rPr lang="en-GB" b="1" dirty="0" err="1"/>
              <a:t>Femore</a:t>
            </a:r>
            <a:r>
              <a:rPr lang="en-GB" dirty="0"/>
              <a:t> era </a:t>
            </a:r>
            <a:r>
              <a:rPr lang="en-GB" dirty="0" err="1"/>
              <a:t>inversamente</a:t>
            </a:r>
            <a:r>
              <a:rPr lang="en-GB" dirty="0"/>
              <a:t> </a:t>
            </a:r>
            <a:r>
              <a:rPr lang="en-GB" dirty="0" err="1"/>
              <a:t>associato</a:t>
            </a:r>
            <a:r>
              <a:rPr lang="en-GB" dirty="0"/>
              <a:t> al tempo </a:t>
            </a:r>
            <a:r>
              <a:rPr lang="en-GB" dirty="0" err="1"/>
              <a:t>trascorso</a:t>
            </a:r>
            <a:r>
              <a:rPr lang="en-GB" dirty="0"/>
              <a:t> da MBS ma non </a:t>
            </a:r>
            <a:r>
              <a:rPr lang="en-GB" dirty="0" err="1"/>
              <a:t>associato</a:t>
            </a:r>
            <a:r>
              <a:rPr lang="en-GB" dirty="0"/>
              <a:t> al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dirty="0"/>
              <a:t>% BMI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2D185A4-355A-4DC6-95B3-6E22C1C96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50"/>
          <a:stretch/>
        </p:blipFill>
        <p:spPr>
          <a:xfrm>
            <a:off x="3815870" y="6586910"/>
            <a:ext cx="8365646" cy="134697"/>
          </a:xfrm>
          <a:prstGeom prst="rect">
            <a:avLst/>
          </a:prstGeom>
        </p:spPr>
      </p:pic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6CF0E174-46E2-4C35-9385-3EA7F8428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82272"/>
              </p:ext>
            </p:extLst>
          </p:nvPr>
        </p:nvGraphicFramePr>
        <p:xfrm>
          <a:off x="1032933" y="637688"/>
          <a:ext cx="531706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267">
                  <a:extLst>
                    <a:ext uri="{9D8B030D-6E8A-4147-A177-3AD203B41FA5}">
                      <a16:colId xmlns:a16="http://schemas.microsoft.com/office/drawing/2014/main" val="1386710868"/>
                    </a:ext>
                  </a:extLst>
                </a:gridCol>
                <a:gridCol w="1214674">
                  <a:extLst>
                    <a:ext uri="{9D8B030D-6E8A-4147-A177-3AD203B41FA5}">
                      <a16:colId xmlns:a16="http://schemas.microsoft.com/office/drawing/2014/main" val="1824620870"/>
                    </a:ext>
                  </a:extLst>
                </a:gridCol>
                <a:gridCol w="1443860">
                  <a:extLst>
                    <a:ext uri="{9D8B030D-6E8A-4147-A177-3AD203B41FA5}">
                      <a16:colId xmlns:a16="http://schemas.microsoft.com/office/drawing/2014/main" val="2415296262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1741352283"/>
                    </a:ext>
                  </a:extLst>
                </a:gridCol>
              </a:tblGrid>
              <a:tr h="318945">
                <a:tc gridSpan="2">
                  <a:txBody>
                    <a:bodyPr/>
                    <a:lstStyle/>
                    <a:p>
                      <a:r>
                        <a:rPr lang="it-IT" sz="1600" dirty="0"/>
                        <a:t>ADOLESCENTI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Età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BMI (</a:t>
                      </a:r>
                      <a:r>
                        <a:rPr lang="en-GB" sz="1600" dirty="0"/>
                        <a:t>kg/m</a:t>
                      </a:r>
                      <a:r>
                        <a:rPr lang="en-GB" sz="1600" baseline="30000" dirty="0"/>
                        <a:t>2</a:t>
                      </a:r>
                      <a:r>
                        <a:rPr lang="en-GB" sz="1600" dirty="0"/>
                        <a:t>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24705"/>
                  </a:ext>
                </a:extLst>
              </a:tr>
              <a:tr h="318945">
                <a:tc rowSpan="2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  <a:p>
                      <a:pPr algn="l"/>
                      <a:r>
                        <a:rPr lang="it-IT" sz="1600" b="1" dirty="0"/>
                        <a:t>CASI (n= 106)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RYGB (n=58)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26.8 ± 1.9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42.1 ± 9.9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3264"/>
                  </a:ext>
                </a:extLst>
              </a:tr>
              <a:tr h="31894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VSG (n=48)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25.1 ± 2.1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37.1 ± 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73454"/>
                  </a:ext>
                </a:extLst>
              </a:tr>
              <a:tr h="318945">
                <a:tc gridSpan="2"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CONTROLLI</a:t>
                      </a:r>
                      <a:r>
                        <a:rPr lang="it-IT" sz="1600" dirty="0"/>
                        <a:t> ( n=91)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26.5 ± 2.7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40.2 ± 8.7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930589"/>
                  </a:ext>
                </a:extLst>
              </a:tr>
            </a:tbl>
          </a:graphicData>
        </a:graphic>
      </p:graphicFrame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560DA35E-13B9-4BFB-AECF-CE024ED96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06636"/>
              </p:ext>
            </p:extLst>
          </p:nvPr>
        </p:nvGraphicFramePr>
        <p:xfrm>
          <a:off x="1463194" y="2160386"/>
          <a:ext cx="3506737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425">
                  <a:extLst>
                    <a:ext uri="{9D8B030D-6E8A-4147-A177-3AD203B41FA5}">
                      <a16:colId xmlns:a16="http://schemas.microsoft.com/office/drawing/2014/main" val="2513804884"/>
                    </a:ext>
                  </a:extLst>
                </a:gridCol>
                <a:gridCol w="870125">
                  <a:extLst>
                    <a:ext uri="{9D8B030D-6E8A-4147-A177-3AD203B41FA5}">
                      <a16:colId xmlns:a16="http://schemas.microsoft.com/office/drawing/2014/main" val="2130848524"/>
                    </a:ext>
                  </a:extLst>
                </a:gridCol>
                <a:gridCol w="928187">
                  <a:extLst>
                    <a:ext uri="{9D8B030D-6E8A-4147-A177-3AD203B41FA5}">
                      <a16:colId xmlns:a16="http://schemas.microsoft.com/office/drawing/2014/main" val="308062449"/>
                    </a:ext>
                  </a:extLst>
                </a:gridCol>
              </a:tblGrid>
              <a:tr h="23950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RYGB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VSG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544657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BMD (g/cm</a:t>
                      </a:r>
                      <a:r>
                        <a:rPr lang="en-GB" sz="1600" b="1" baseline="30000" dirty="0"/>
                        <a:t>2</a:t>
                      </a:r>
                      <a:r>
                        <a:rPr lang="en-GB" sz="1600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99531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r>
                        <a:rPr lang="it-IT" sz="1600" dirty="0"/>
                        <a:t>Anca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-10%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-6,3%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9449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r>
                        <a:rPr lang="it-IT" sz="1600" dirty="0"/>
                        <a:t>Collo Femore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-9,6%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-5,7%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61370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r>
                        <a:rPr lang="it-IT" sz="1600" dirty="0"/>
                        <a:t>Radio ultra-dist.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-7,9%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-7%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32448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r>
                        <a:rPr lang="it-IT" sz="1600" dirty="0"/>
                        <a:t>Radio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-30%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-15%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22135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r>
                        <a:rPr lang="it-IT" sz="1600" dirty="0"/>
                        <a:t>Tibia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-26%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-14%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12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1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1CE285C-86EE-4124-B98A-BCAD6EB5D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381" y="153046"/>
            <a:ext cx="7743547" cy="6256221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83C89D-382E-4458-98A7-3AB807A6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9037" y="338570"/>
            <a:ext cx="953655" cy="207530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latin typeface="+mn-lt"/>
              </a:rPr>
              <a:t>WJD 2017</a:t>
            </a:r>
            <a:endParaRPr lang="en-GB" sz="1400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C235FC-8D4A-4601-A89C-FB66035F7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57" b="186"/>
          <a:stretch/>
        </p:blipFill>
        <p:spPr>
          <a:xfrm>
            <a:off x="776955" y="4659745"/>
            <a:ext cx="1114383" cy="15678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E0537B-A61A-4051-8988-E48C7D9B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" y="4445816"/>
            <a:ext cx="3774636" cy="1657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701893-38BA-4831-A3F4-07BB354F6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33" t="-1" b="-1184"/>
          <a:stretch/>
        </p:blipFill>
        <p:spPr>
          <a:xfrm>
            <a:off x="1891338" y="4659745"/>
            <a:ext cx="1516086" cy="15955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C684DD-424C-41BE-9FC1-85F4777CE9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491" b="16134"/>
          <a:stretch/>
        </p:blipFill>
        <p:spPr>
          <a:xfrm>
            <a:off x="1012662" y="546100"/>
            <a:ext cx="3273437" cy="3323272"/>
          </a:xfrm>
          <a:prstGeom prst="rect">
            <a:avLst/>
          </a:prstGeom>
        </p:spPr>
      </p:pic>
      <p:sp>
        <p:nvSpPr>
          <p:cNvPr id="3" name="Cornice 2">
            <a:extLst>
              <a:ext uri="{FF2B5EF4-FFF2-40B4-BE49-F238E27FC236}">
                <a16:creationId xmlns:a16="http://schemas.microsoft.com/office/drawing/2014/main" id="{3DA33198-1571-4826-BF19-193F6FBD515F}"/>
              </a:ext>
            </a:extLst>
          </p:cNvPr>
          <p:cNvSpPr/>
          <p:nvPr/>
        </p:nvSpPr>
        <p:spPr>
          <a:xfrm>
            <a:off x="1628469" y="2794000"/>
            <a:ext cx="1910598" cy="32173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CFA6663-0C7A-4EC3-86A5-E724A2D02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30" y="3188493"/>
            <a:ext cx="5553850" cy="149563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AC0054-B2E5-49D6-B56E-4B50588B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69" y="2005552"/>
            <a:ext cx="2619741" cy="6001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70D86A-FA5C-48D0-BCC4-34B060B02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80" y="101597"/>
            <a:ext cx="6376312" cy="66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9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C09769-0C9C-47C2-A823-6DAEE50AA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3" y="1855258"/>
            <a:ext cx="3657299" cy="352934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4A7B48C-D1DC-44EE-B472-5C4EAC93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3" y="1855258"/>
            <a:ext cx="1771897" cy="181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7DF83EF-EF26-4C4F-8099-F1E49544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971" y="640996"/>
            <a:ext cx="8156996" cy="48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6EEA5AD-9B2C-446C-965F-9EDA8376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29" y="1770390"/>
            <a:ext cx="8932202" cy="37374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C0B6D6-1734-4F98-A072-1F77A8F8E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282"/>
          <a:stretch/>
        </p:blipFill>
        <p:spPr>
          <a:xfrm>
            <a:off x="1455234" y="144639"/>
            <a:ext cx="9281532" cy="1428667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062DFBF-0E7D-4213-AAE2-F98C30082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03" y="896937"/>
            <a:ext cx="3315163" cy="67636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FEE493A-058A-406F-9276-7FE03F982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95"/>
          <a:stretch/>
        </p:blipFill>
        <p:spPr>
          <a:xfrm>
            <a:off x="207906" y="5791200"/>
            <a:ext cx="7074457" cy="967520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83C08E0-61EF-4F05-B62C-51202FF731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130"/>
          <a:stretch/>
        </p:blipFill>
        <p:spPr>
          <a:xfrm>
            <a:off x="4368177" y="6401478"/>
            <a:ext cx="2886478" cy="32953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0D3C665-FCB7-4F44-B4C6-658FB5472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249" y="5902039"/>
            <a:ext cx="4614970" cy="6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4124EE-3A48-45DB-AFA3-BC70F5E1798D}"/>
              </a:ext>
            </a:extLst>
          </p:cNvPr>
          <p:cNvSpPr txBox="1"/>
          <p:nvPr/>
        </p:nvSpPr>
        <p:spPr>
          <a:xfrm>
            <a:off x="1049863" y="821267"/>
            <a:ext cx="10778067" cy="3100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 nutrizionale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preoperatorio prima e successivamente post-operatorio, mirato a correggere TUTTE le deficienze nutrizionali per ridurre il rischio di Osteoporosi, Fratture, ma non solo.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chirurgia </a:t>
            </a:r>
            <a:r>
              <a:rPr lang="it-IT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bariatrica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associata a rischio di fratture più elevato del 21–44%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alle altre procedure (SG e AGB) le procedure malassorbitive e il RYGB hanno rischio maggiore (73-79%)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L’aumento del rischio è indipendente dall’età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5DC761-1AD9-4FF1-B31D-59502ED2B304}"/>
              </a:ext>
            </a:extLst>
          </p:cNvPr>
          <p:cNvSpPr txBox="1"/>
          <p:nvPr/>
        </p:nvSpPr>
        <p:spPr>
          <a:xfrm>
            <a:off x="0" y="17493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TAKE HOME MESSAGES</a:t>
            </a:r>
            <a:endParaRPr lang="en-GB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40D87F4-C532-4E18-8AD0-F794C2408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91" b="16134"/>
          <a:stretch/>
        </p:blipFill>
        <p:spPr>
          <a:xfrm>
            <a:off x="428159" y="1751734"/>
            <a:ext cx="4873514" cy="4296920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D3DA1B-44F5-4171-A1CC-B6109712F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0845" y="2697766"/>
            <a:ext cx="6046077" cy="3812211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BCCDF2C-12A9-488E-A180-2557423D5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87"/>
          <a:stretch/>
        </p:blipFill>
        <p:spPr>
          <a:xfrm>
            <a:off x="3015673" y="24283"/>
            <a:ext cx="6160654" cy="16290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71BA1C0-22CB-4087-8467-55974813F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02"/>
          <a:stretch/>
        </p:blipFill>
        <p:spPr>
          <a:xfrm>
            <a:off x="91044" y="6048654"/>
            <a:ext cx="5764371" cy="6311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98CC5D2-E64E-4F54-82E6-9FD5CBDE91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017" r="53907" b="346"/>
          <a:stretch/>
        </p:blipFill>
        <p:spPr>
          <a:xfrm>
            <a:off x="5203386" y="348023"/>
            <a:ext cx="2838162" cy="2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4124EE-3A48-45DB-AFA3-BC70F5E1798D}"/>
              </a:ext>
            </a:extLst>
          </p:cNvPr>
          <p:cNvSpPr txBox="1"/>
          <p:nvPr/>
        </p:nvSpPr>
        <p:spPr>
          <a:xfrm>
            <a:off x="1049863" y="821267"/>
            <a:ext cx="10778067" cy="5668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 nutrizionale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preoperatorio prima e successivamente post-operatorio, mirato a correggere TUTTE le deficienze nutrizionali per ridurre il rischio di Osteoporosi, Fratture, ma non solo.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chirurgia </a:t>
            </a:r>
            <a:r>
              <a:rPr lang="it-IT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bariatrica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associata a rischio di fratture più elevato del 21–44%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alle altre procedure (SG e AGB) le procedure malassorbitive e il RYGB hanno rischio maggiore (73-79%)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L’aumento del rischio è indipendente dall’età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prevenzione e nel trattamento post-operatorio dell’osteoporosi è importante attenzionare e/o supplementare: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Microelementi: Ca, Mg, Zn, Cu, Mn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Vitamina D (mantenimento livelli &gt; 30ng/ml)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 &gt; 1000-1200 mg die, nel RYGB &gt; 1500 mg, nella BPD &gt; 1800-2400 mg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Richiedere PTH e DXA come da linee-guida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Attività fisica (carico e stimolo) da includere nelle </a:t>
            </a:r>
            <a:r>
              <a:rPr lang="it-IT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raccomandazioni </a:t>
            </a:r>
            <a:endParaRPr lang="en-GB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5DC761-1AD9-4FF1-B31D-59502ED2B304}"/>
              </a:ext>
            </a:extLst>
          </p:cNvPr>
          <p:cNvSpPr txBox="1"/>
          <p:nvPr/>
        </p:nvSpPr>
        <p:spPr>
          <a:xfrm>
            <a:off x="0" y="17493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TAKE HOME MESSAGES</a:t>
            </a:r>
            <a:endParaRPr lang="en-GB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5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F92C23-3CE8-43A1-A3C4-DCDDF355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41" y="5791108"/>
            <a:ext cx="4474852" cy="10668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0CB57F-FA3B-470B-B103-AB049067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65" y="6239887"/>
            <a:ext cx="2221903" cy="4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"/>
          <p:cNvSpPr txBox="1">
            <a:spLocks noGrp="1"/>
          </p:cNvSpPr>
          <p:nvPr>
            <p:ph type="body" idx="1"/>
          </p:nvPr>
        </p:nvSpPr>
        <p:spPr>
          <a:xfrm>
            <a:off x="7601007" y="5890824"/>
            <a:ext cx="4474790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9793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None/>
            </a:pPr>
            <a:r>
              <a:rPr lang="en-US" sz="2200" dirty="0" err="1"/>
              <a:t>Dr.ssa</a:t>
            </a:r>
            <a:r>
              <a:rPr lang="en-US" sz="2200" dirty="0"/>
              <a:t> Edda Cava</a:t>
            </a:r>
            <a:endParaRPr dirty="0"/>
          </a:p>
          <a:p>
            <a:pPr marL="97932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000"/>
              <a:buNone/>
            </a:pPr>
            <a:r>
              <a:rPr lang="en-US" sz="2200" dirty="0"/>
              <a:t>UOSD </a:t>
            </a:r>
            <a:r>
              <a:rPr lang="en-US" sz="2200" dirty="0" err="1"/>
              <a:t>Dietologia</a:t>
            </a:r>
            <a:r>
              <a:rPr lang="en-US" sz="2200" dirty="0"/>
              <a:t> e </a:t>
            </a:r>
            <a:r>
              <a:rPr lang="en-US" sz="2200" dirty="0" err="1"/>
              <a:t>Nutrizione</a:t>
            </a:r>
            <a:r>
              <a:rPr lang="en-US" sz="2200" dirty="0"/>
              <a:t> </a:t>
            </a:r>
            <a:endParaRPr sz="2200" dirty="0"/>
          </a:p>
          <a:p>
            <a:pPr marL="97932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000"/>
              <a:buNone/>
            </a:pPr>
            <a:r>
              <a:rPr lang="en-US" sz="2200" dirty="0" err="1"/>
              <a:t>Azienda</a:t>
            </a:r>
            <a:r>
              <a:rPr lang="en-US" sz="2200" dirty="0"/>
              <a:t> </a:t>
            </a:r>
            <a:r>
              <a:rPr lang="en-US" sz="2200" dirty="0" err="1"/>
              <a:t>Ospedaliera</a:t>
            </a:r>
            <a:r>
              <a:rPr lang="en-US" sz="2200" dirty="0"/>
              <a:t> S. Camillo Forlanini , Roma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0D96AB-8870-4C54-9339-FFCCEBF2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" y="52777"/>
            <a:ext cx="11120582" cy="5560291"/>
          </a:xfrm>
          <a:prstGeom prst="rect">
            <a:avLst/>
          </a:prstGeom>
        </p:spPr>
      </p:pic>
      <p:pic>
        <p:nvPicPr>
          <p:cNvPr id="478" name="Google Shape;478;p37" descr="isualizza dettagli immagine correlata"/>
          <p:cNvPicPr preferRelativeResize="0"/>
          <p:nvPr/>
        </p:nvPicPr>
        <p:blipFill rotWithShape="1">
          <a:blip r:embed="rId4">
            <a:alphaModFix/>
          </a:blip>
          <a:srcRect l="14175" t="22557" r="9512" b="33231"/>
          <a:stretch/>
        </p:blipFill>
        <p:spPr>
          <a:xfrm>
            <a:off x="276051" y="4176383"/>
            <a:ext cx="5699876" cy="258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4B7EE84-30D2-405E-9D77-E40E62BD5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06"/>
          <a:stretch/>
        </p:blipFill>
        <p:spPr>
          <a:xfrm>
            <a:off x="6020956" y="0"/>
            <a:ext cx="5939639" cy="2087418"/>
          </a:xfrm>
          <a:prstGeom prst="rect">
            <a:avLst/>
          </a:prstGeom>
          <a:ln w="34925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91612C-9158-48FD-A684-F4F47AD89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66"/>
          <a:stretch/>
        </p:blipFill>
        <p:spPr>
          <a:xfrm>
            <a:off x="0" y="6404973"/>
            <a:ext cx="5143537" cy="257075"/>
          </a:xfrm>
          <a:prstGeom prst="rect">
            <a:avLst/>
          </a:prstGeom>
          <a:ln w="34925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F2DA89-35A9-4DBD-853C-6C5C33DE1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70"/>
            <a:ext cx="5960536" cy="4140459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865CB8-8637-46FB-AB47-EFFD54E78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71"/>
          <a:stretch/>
        </p:blipFill>
        <p:spPr>
          <a:xfrm>
            <a:off x="5440216" y="2355720"/>
            <a:ext cx="6645451" cy="4434867"/>
          </a:xfrm>
        </p:spPr>
      </p:pic>
    </p:spTree>
    <p:extLst>
      <p:ext uri="{BB962C8B-B14F-4D97-AF65-F5344CB8AC3E}">
        <p14:creationId xmlns:p14="http://schemas.microsoft.com/office/powerpoint/2010/main" val="280908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02020FA6-4BC7-45DB-849C-568AC9274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" t="13647" r="8013"/>
          <a:stretch/>
        </p:blipFill>
        <p:spPr>
          <a:xfrm>
            <a:off x="160868" y="2914531"/>
            <a:ext cx="7526867" cy="28928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7C1BF3C-2911-4C78-ACFE-B5CF23CA4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413" r="5694" b="8017"/>
          <a:stretch/>
        </p:blipFill>
        <p:spPr>
          <a:xfrm>
            <a:off x="474136" y="481722"/>
            <a:ext cx="11497733" cy="1225972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93766A7-1028-41FF-BFD0-A2DFFCCD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71" t="-798" r="34241" b="93259"/>
          <a:stretch/>
        </p:blipFill>
        <p:spPr>
          <a:xfrm>
            <a:off x="6993466" y="1436763"/>
            <a:ext cx="2793996" cy="254000"/>
          </a:xfr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6626AFD-B9AE-44EE-8C6B-2A88487A273E}"/>
              </a:ext>
            </a:extLst>
          </p:cNvPr>
          <p:cNvSpPr txBox="1"/>
          <p:nvPr/>
        </p:nvSpPr>
        <p:spPr>
          <a:xfrm>
            <a:off x="626527" y="2239039"/>
            <a:ext cx="6629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Rischio relativo cumulativo [RR] </a:t>
            </a:r>
            <a:r>
              <a:rPr lang="it-IT" b="1" u="sng" dirty="0"/>
              <a:t>1,41</a:t>
            </a:r>
            <a:r>
              <a:rPr lang="it-IT" b="1" dirty="0">
                <a:solidFill>
                  <a:schemeClr val="accent2"/>
                </a:solidFill>
              </a:rPr>
              <a:t> (95% CI 1,22-1,63) </a:t>
            </a:r>
            <a:r>
              <a:rPr lang="it-IT" b="1" i="1" dirty="0">
                <a:solidFill>
                  <a:schemeClr val="accent2"/>
                </a:solidFill>
              </a:rPr>
              <a:t>vs</a:t>
            </a:r>
            <a:r>
              <a:rPr lang="it-IT" b="1" dirty="0">
                <a:solidFill>
                  <a:schemeClr val="accent2"/>
                </a:solidFill>
              </a:rPr>
              <a:t> non-</a:t>
            </a:r>
            <a:r>
              <a:rPr lang="it-IT" b="1" dirty="0" err="1">
                <a:solidFill>
                  <a:schemeClr val="accent2"/>
                </a:solidFill>
              </a:rPr>
              <a:t>Chir</a:t>
            </a:r>
            <a:r>
              <a:rPr lang="it-IT" b="1" dirty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3C7096-B34C-4254-9B08-6A09DF19C0B9}"/>
              </a:ext>
            </a:extLst>
          </p:cNvPr>
          <p:cNvSpPr txBox="1"/>
          <p:nvPr/>
        </p:nvSpPr>
        <p:spPr>
          <a:xfrm>
            <a:off x="7687735" y="2239039"/>
            <a:ext cx="4478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Aumentato rischio postoperatorio di fratture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BPD 99,49%</a:t>
            </a:r>
          </a:p>
          <a:p>
            <a:pPr marL="285750" indent="-285750">
              <a:buFontTx/>
              <a:buChar char="-"/>
            </a:pPr>
            <a:r>
              <a:rPr lang="it-IT" dirty="0"/>
              <a:t>RYGB 74,92 %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Procedure Malassorbitive (</a:t>
            </a:r>
            <a:r>
              <a:rPr lang="it-IT" dirty="0" err="1"/>
              <a:t>pooled</a:t>
            </a:r>
            <a:r>
              <a:rPr lang="it-IT" dirty="0"/>
              <a:t>) 74,75%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Procedure Miste (</a:t>
            </a:r>
            <a:r>
              <a:rPr lang="it-IT" dirty="0" err="1"/>
              <a:t>pooled</a:t>
            </a:r>
            <a:r>
              <a:rPr lang="it-IT" dirty="0"/>
              <a:t>) 73,85%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Interventi non chirurgici </a:t>
            </a:r>
          </a:p>
          <a:p>
            <a:r>
              <a:rPr lang="it-IT" b="1" dirty="0"/>
              <a:t>      (farmacologici, </a:t>
            </a:r>
            <a:r>
              <a:rPr lang="it-IT" b="1" dirty="0" err="1"/>
              <a:t>ecc</a:t>
            </a:r>
            <a:r>
              <a:rPr lang="it-IT" b="1" dirty="0"/>
              <a:t>) 44,49%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Procedure restrittive (</a:t>
            </a:r>
            <a:r>
              <a:rPr lang="it-IT" dirty="0" err="1"/>
              <a:t>pooled</a:t>
            </a:r>
            <a:r>
              <a:rPr lang="it-IT" dirty="0"/>
              <a:t>) 7,85%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AGB 26,64%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SG 4,45%</a:t>
            </a:r>
          </a:p>
          <a:p>
            <a:endParaRPr lang="it-IT" b="1" dirty="0"/>
          </a:p>
          <a:p>
            <a:r>
              <a:rPr lang="it-IT" b="1" u="sng" dirty="0"/>
              <a:t>Per tutte le procedure eccetto le restrittive </a:t>
            </a:r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4F2EA92-2508-4E37-9BEA-0203813A8803}"/>
              </a:ext>
            </a:extLst>
          </p:cNvPr>
          <p:cNvSpPr txBox="1"/>
          <p:nvPr/>
        </p:nvSpPr>
        <p:spPr>
          <a:xfrm>
            <a:off x="279402" y="5972290"/>
            <a:ext cx="7526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FU di medio:  2 anni- 8.2 anni</a:t>
            </a:r>
          </a:p>
          <a:p>
            <a:r>
              <a:rPr lang="it-IT" dirty="0"/>
              <a:t>Rischio maggiore dopo 5aa dall’intervento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0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BBDB0-4E54-425D-96D1-8B87A85F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691" y="1838036"/>
            <a:ext cx="2219036" cy="785524"/>
          </a:xfrm>
        </p:spPr>
        <p:txBody>
          <a:bodyPr/>
          <a:lstStyle/>
          <a:p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EBC0DA-3519-43BD-B8C1-BC1875F4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545" y="2644053"/>
            <a:ext cx="4842928" cy="390207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Bariatric surgery is associated with a 21–44% higher risk of all fractures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high-turnover bone loss is associated with compromised microarchitecture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Malabsorptive procedures have been associated with the highest risk of fracture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RYGB is associated with greater bone alterations compared with Sleeve Gastrectomy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knowledge gap on osteoporosis treatment in patients undergoing bariatric surgery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E67D26-B7F2-40F4-B8E7-23847F3B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951" y="794469"/>
            <a:ext cx="5325870" cy="11359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7DC814-BFC8-48FA-9EB9-AC63AA68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69" y="1062764"/>
            <a:ext cx="5257681" cy="15505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D9B049F-9D46-4030-A934-FB215ABAC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" y="2623560"/>
            <a:ext cx="7064331" cy="39020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0DD194C-473D-4347-8890-6CBFAB57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467" y="839279"/>
            <a:ext cx="1671006" cy="2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7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689E95-16F1-414A-A2B7-68694224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9" y="1540176"/>
            <a:ext cx="8015568" cy="48800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F482F0-1231-4BE0-918E-4479420A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52" y="110837"/>
            <a:ext cx="6802018" cy="1798610"/>
          </a:xfrm>
          <a:prstGeom prst="rect">
            <a:avLst/>
          </a:prstGeom>
        </p:spPr>
      </p:pic>
      <p:sp>
        <p:nvSpPr>
          <p:cNvPr id="2" name="Cerchio vuoto 1">
            <a:extLst>
              <a:ext uri="{FF2B5EF4-FFF2-40B4-BE49-F238E27FC236}">
                <a16:creationId xmlns:a16="http://schemas.microsoft.com/office/drawing/2014/main" id="{2D0F186E-BD23-4251-9094-6D7A35A461E7}"/>
              </a:ext>
            </a:extLst>
          </p:cNvPr>
          <p:cNvSpPr/>
          <p:nvPr/>
        </p:nvSpPr>
        <p:spPr>
          <a:xfrm>
            <a:off x="5723467" y="5325531"/>
            <a:ext cx="1473203" cy="372532"/>
          </a:xfrm>
          <a:prstGeom prst="donut">
            <a:avLst>
              <a:gd name="adj" fmla="val 10877"/>
            </a:avLst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27919C8-49EB-4318-856B-DB081653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31395"/>
            <a:ext cx="8118763" cy="30355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989F31-CCBF-4FFE-B983-7A958AB6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373" y="146352"/>
            <a:ext cx="5792008" cy="1152686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3E2C77-CDD1-454F-BC2C-B0EEB7AEB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" t="7008" r="-1054" b="4200"/>
          <a:stretch/>
        </p:blipFill>
        <p:spPr>
          <a:xfrm>
            <a:off x="5731933" y="4365931"/>
            <a:ext cx="6366934" cy="23937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A8898D-E4BB-404E-BEC5-0B65C9979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3" y="4677212"/>
            <a:ext cx="5865091" cy="18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72C3229-FE80-4967-899A-5EC7FBD1B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65" y="2057400"/>
            <a:ext cx="4809068" cy="408093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dirty="0">
                <a:solidFill>
                  <a:srgbClr val="1F1F1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RYGB is associated with greater </a:t>
            </a:r>
            <a:r>
              <a:rPr lang="en-GB" dirty="0"/>
              <a:t>risk of: 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Total fractures</a:t>
            </a:r>
          </a:p>
          <a:p>
            <a:pPr algn="l"/>
            <a:r>
              <a:rPr lang="en-GB" sz="2200" dirty="0"/>
              <a:t> (OR, 1.79; 95% CI, 1.55-2.06)</a:t>
            </a:r>
          </a:p>
          <a:p>
            <a:pPr marL="342900" indent="-342900" algn="l">
              <a:buFontTx/>
              <a:buChar char="-"/>
            </a:pPr>
            <a:r>
              <a:rPr lang="en-GB" dirty="0" err="1"/>
              <a:t>Humerus</a:t>
            </a:r>
            <a:r>
              <a:rPr lang="en-GB" dirty="0"/>
              <a:t> fractures </a:t>
            </a:r>
          </a:p>
          <a:p>
            <a:pPr algn="l"/>
            <a:r>
              <a:rPr lang="en-GB" sz="2200" dirty="0"/>
              <a:t>(OR, 1.60; 95% CI, 1.24-2.07)</a:t>
            </a:r>
            <a:endParaRPr lang="en-GB" sz="220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compared with Sleeve Gastrectomy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There were no significant differences between RYGB and SG in the risk associated with developing fractures of the radius or ulna, pelvis, hip, or vertebrae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AD672D-E2B9-4089-85AF-B40C84A7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43" y="778933"/>
            <a:ext cx="6685590" cy="58758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5CA316-DE43-4815-9F0C-7C63D6F3B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"/>
          <a:stretch/>
        </p:blipFill>
        <p:spPr>
          <a:xfrm>
            <a:off x="1049867" y="529342"/>
            <a:ext cx="4319495" cy="1292940"/>
          </a:xfrm>
          <a:prstGeom prst="rect">
            <a:avLst/>
          </a:prstGeom>
          <a:ln w="34925">
            <a:noFill/>
          </a:ln>
        </p:spPr>
      </p:pic>
    </p:spTree>
    <p:extLst>
      <p:ext uri="{BB962C8B-B14F-4D97-AF65-F5344CB8AC3E}">
        <p14:creationId xmlns:p14="http://schemas.microsoft.com/office/powerpoint/2010/main" val="371147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262C29-E9B2-4525-987E-8B3755973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01" t="10452" b="76597"/>
          <a:stretch/>
        </p:blipFill>
        <p:spPr>
          <a:xfrm>
            <a:off x="9203551" y="261614"/>
            <a:ext cx="1462891" cy="3048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114B83-C671-452A-A9BD-07955861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8" y="1264696"/>
            <a:ext cx="4732366" cy="555712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85E9D0-6B2D-4DB9-A9AB-0C53B38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" y="807246"/>
            <a:ext cx="3210373" cy="4096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84D2102-5DC7-4E99-B491-70070751A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630" y="1414943"/>
            <a:ext cx="6108689" cy="52508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25B3BC2-2620-4AD4-876F-3A0CB4026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891" y="767153"/>
            <a:ext cx="2753109" cy="64779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38E3071-E37F-4DB8-ACF0-F8A379C5B2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77" b="35249"/>
          <a:stretch/>
        </p:blipFill>
        <p:spPr>
          <a:xfrm>
            <a:off x="3408161" y="111882"/>
            <a:ext cx="5523455" cy="743017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2DB89A0-05DC-4308-9632-05CF2D3D50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1424" b="89576"/>
          <a:stretch/>
        </p:blipFill>
        <p:spPr>
          <a:xfrm>
            <a:off x="11059755" y="339082"/>
            <a:ext cx="1026061" cy="24529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AA231CA-7961-4A9B-A657-D690F94BD7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638" y="210476"/>
            <a:ext cx="2029108" cy="257211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9785F97-DE29-4A49-94A6-FE99BC27853F}"/>
              </a:ext>
            </a:extLst>
          </p:cNvPr>
          <p:cNvCxnSpPr/>
          <p:nvPr/>
        </p:nvCxnSpPr>
        <p:spPr>
          <a:xfrm>
            <a:off x="345595" y="1375447"/>
            <a:ext cx="468000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7872520-DC06-4AB4-9CBA-CA1C2A3E2BFC}"/>
              </a:ext>
            </a:extLst>
          </p:cNvPr>
          <p:cNvCxnSpPr>
            <a:cxnSpLocks/>
          </p:cNvCxnSpPr>
          <p:nvPr/>
        </p:nvCxnSpPr>
        <p:spPr>
          <a:xfrm>
            <a:off x="354831" y="2349883"/>
            <a:ext cx="59651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EC846AE-A5C5-46D4-A4A3-9A720C70B524}"/>
              </a:ext>
            </a:extLst>
          </p:cNvPr>
          <p:cNvCxnSpPr/>
          <p:nvPr/>
        </p:nvCxnSpPr>
        <p:spPr>
          <a:xfrm>
            <a:off x="282978" y="3790756"/>
            <a:ext cx="468000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13AFB14-3F0B-4455-A254-D0264E05BE6E}"/>
              </a:ext>
            </a:extLst>
          </p:cNvPr>
          <p:cNvCxnSpPr/>
          <p:nvPr/>
        </p:nvCxnSpPr>
        <p:spPr>
          <a:xfrm>
            <a:off x="282978" y="5370174"/>
            <a:ext cx="468000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D1061D4-6D37-4E75-8248-D2D36D139BB5}"/>
              </a:ext>
            </a:extLst>
          </p:cNvPr>
          <p:cNvCxnSpPr>
            <a:cxnSpLocks/>
          </p:cNvCxnSpPr>
          <p:nvPr/>
        </p:nvCxnSpPr>
        <p:spPr>
          <a:xfrm>
            <a:off x="6132944" y="2104348"/>
            <a:ext cx="0" cy="4949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6FEE5D3-3E54-40BD-999B-82FCA7C427AC}"/>
              </a:ext>
            </a:extLst>
          </p:cNvPr>
          <p:cNvCxnSpPr>
            <a:cxnSpLocks/>
          </p:cNvCxnSpPr>
          <p:nvPr/>
        </p:nvCxnSpPr>
        <p:spPr>
          <a:xfrm>
            <a:off x="6142180" y="4976088"/>
            <a:ext cx="0" cy="4949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38164F7-03E1-4D8E-BFE1-18AF6A56ECD8}"/>
              </a:ext>
            </a:extLst>
          </p:cNvPr>
          <p:cNvCxnSpPr>
            <a:cxnSpLocks/>
          </p:cNvCxnSpPr>
          <p:nvPr/>
        </p:nvCxnSpPr>
        <p:spPr>
          <a:xfrm>
            <a:off x="9134279" y="2179782"/>
            <a:ext cx="0" cy="784319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25DBE9C-BC0C-4368-ADC9-D16F0520ADF9}"/>
              </a:ext>
            </a:extLst>
          </p:cNvPr>
          <p:cNvCxnSpPr>
            <a:cxnSpLocks/>
          </p:cNvCxnSpPr>
          <p:nvPr/>
        </p:nvCxnSpPr>
        <p:spPr>
          <a:xfrm>
            <a:off x="9134279" y="4875257"/>
            <a:ext cx="0" cy="4949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323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77</TotalTime>
  <Words>646</Words>
  <Application>Microsoft Office PowerPoint</Application>
  <PresentationFormat>Widescreen</PresentationFormat>
  <Paragraphs>98</Paragraphs>
  <Slides>22</Slides>
  <Notes>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Encode Sans Semi Condensed</vt:lpstr>
      <vt:lpstr>Times New Roman</vt:lpstr>
      <vt:lpstr>Wingdings</vt:lpstr>
      <vt:lpstr>RetrospectVTI</vt:lpstr>
      <vt:lpstr>CHIRURGIA BARIATRICA  E  RISCHIO OSTEOPOROTICO</vt:lpstr>
      <vt:lpstr>Presentazione standard di PowerPoint</vt:lpstr>
      <vt:lpstr>Presentazione standard di PowerPoint</vt:lpstr>
      <vt:lpstr>Presentazione standard di PowerPoint</vt:lpstr>
      <vt:lpstr>Highlights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73% di aumento del rischio di fratture non-vertebrali RYGB vs AGB, indipendente dall’età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WJD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Edda Cava</cp:lastModifiedBy>
  <cp:revision>12</cp:revision>
  <dcterms:created xsi:type="dcterms:W3CDTF">2022-02-27T17:36:31Z</dcterms:created>
  <dcterms:modified xsi:type="dcterms:W3CDTF">2024-05-09T14:18:14Z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